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8" r:id="rId2"/>
    <p:sldId id="289" r:id="rId3"/>
    <p:sldId id="257" r:id="rId4"/>
    <p:sldId id="293" r:id="rId5"/>
    <p:sldId id="296" r:id="rId6"/>
    <p:sldId id="297" r:id="rId7"/>
    <p:sldId id="271" r:id="rId8"/>
    <p:sldId id="259" r:id="rId9"/>
    <p:sldId id="282" r:id="rId10"/>
    <p:sldId id="260" r:id="rId11"/>
    <p:sldId id="261" r:id="rId12"/>
    <p:sldId id="262" r:id="rId13"/>
    <p:sldId id="264" r:id="rId14"/>
    <p:sldId id="284" r:id="rId15"/>
    <p:sldId id="265" r:id="rId16"/>
    <p:sldId id="266" r:id="rId17"/>
    <p:sldId id="267" r:id="rId18"/>
    <p:sldId id="285" r:id="rId19"/>
    <p:sldId id="268" r:id="rId20"/>
    <p:sldId id="269" r:id="rId21"/>
    <p:sldId id="280" r:id="rId22"/>
    <p:sldId id="275" r:id="rId23"/>
    <p:sldId id="276" r:id="rId24"/>
    <p:sldId id="277" r:id="rId25"/>
    <p:sldId id="283"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5" d="100"/>
          <a:sy n="55"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renal_cell_carcinoma" TargetMode="External"/><Relationship Id="rId13" Type="http://schemas.openxmlformats.org/officeDocument/2006/relationships/hyperlink" Target="https://en.wikipedia.org/wiki/H&amp;E_stain" TargetMode="External"/><Relationship Id="rId3" Type="http://schemas.openxmlformats.org/officeDocument/2006/relationships/hyperlink" Target="https://en.wikipedia.org/wiki/Micrograph" TargetMode="External"/><Relationship Id="rId7" Type="http://schemas.openxmlformats.org/officeDocument/2006/relationships/hyperlink" Target="https://en.wikipedia.org/wiki/nephrectomy" TargetMode="External"/><Relationship Id="rId12" Type="http://schemas.openxmlformats.org/officeDocument/2006/relationships/hyperlink" Target="https://en.wikipedia.org/wiki/renal_tubules"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en.wikipedia.org/wiki/embolization" TargetMode="External"/><Relationship Id="rId11" Type="http://schemas.openxmlformats.org/officeDocument/2006/relationships/hyperlink" Target="https://en.wikipedia.org/wiki/glomerulus" TargetMode="External"/><Relationship Id="rId5" Type="http://schemas.openxmlformats.org/officeDocument/2006/relationships/hyperlink" Target="https://en.wikipedia.org/wiki/foreign_body" TargetMode="External"/><Relationship Id="rId10" Type="http://schemas.openxmlformats.org/officeDocument/2006/relationships/hyperlink" Target="https://en.wikipedia.org/wiki/renal_cortex" TargetMode="External"/><Relationship Id="rId4" Type="http://schemas.openxmlformats.org/officeDocument/2006/relationships/hyperlink" Target="https://en.wikipedia.org/wiki/artery" TargetMode="External"/><Relationship Id="rId9" Type="http://schemas.openxmlformats.org/officeDocument/2006/relationships/hyperlink" Target="https://en.wikipedia.org/wiki/kidney" TargetMode="External"/><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H&amp;E_stain" TargetMode="External"/><Relationship Id="rId3" Type="http://schemas.openxmlformats.org/officeDocument/2006/relationships/hyperlink" Target="https://en.wikipedia.org/wiki/Ischemia" TargetMode="External"/><Relationship Id="rId7" Type="http://schemas.openxmlformats.org/officeDocument/2006/relationships/hyperlink" Target="https://en.wikipedia.org/wiki/Micrograph" TargetMode="External"/><Relationship Id="rId2" Type="http://schemas.openxmlformats.org/officeDocument/2006/relationships/hyperlink" Target="https://en.wikipedia.org/wiki/Necrosis" TargetMode="External"/><Relationship Id="rId1" Type="http://schemas.openxmlformats.org/officeDocument/2006/relationships/slideLayout" Target="../slideLayouts/slideLayout2.xml"/><Relationship Id="rId6" Type="http://schemas.openxmlformats.org/officeDocument/2006/relationships/hyperlink" Target="https://en.wikipedia.org/wiki/Lesion" TargetMode="External"/><Relationship Id="rId5" Type="http://schemas.openxmlformats.org/officeDocument/2006/relationships/hyperlink" Target="https://en.wikipedia.org/wiki/Vasoconstriction" TargetMode="External"/><Relationship Id="rId10" Type="http://schemas.openxmlformats.org/officeDocument/2006/relationships/image" Target="../media/image26.jpeg"/><Relationship Id="rId4" Type="http://schemas.openxmlformats.org/officeDocument/2006/relationships/hyperlink" Target="https://en.wikipedia.org/wiki/Thrombosis" TargetMode="External"/><Relationship Id="rId9" Type="http://schemas.openxmlformats.org/officeDocument/2006/relationships/hyperlink" Target="https://en.wikipedia.org/wiki/Medical_special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214554"/>
            <a:ext cx="9144000" cy="1857388"/>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solidFill>
                  <a:srgbClr val="0070C0"/>
                </a:solidFill>
              </a:rPr>
              <a:t>Circulatory Disturbances</a:t>
            </a:r>
            <a:br>
              <a:rPr lang="en-US" dirty="0" smtClean="0">
                <a:solidFill>
                  <a:srgbClr val="0070C0"/>
                </a:solidFill>
              </a:rPr>
            </a:br>
            <a:r>
              <a:rPr lang="en-US" dirty="0" smtClean="0">
                <a:solidFill>
                  <a:srgbClr val="0070C0"/>
                </a:solidFill>
              </a:rPr>
              <a:t>By Dr. </a:t>
            </a:r>
            <a:r>
              <a:rPr lang="en-US" dirty="0" err="1" smtClean="0">
                <a:solidFill>
                  <a:srgbClr val="0070C0"/>
                </a:solidFill>
              </a:rPr>
              <a:t>Thaer</a:t>
            </a:r>
            <a:r>
              <a:rPr lang="en-US" dirty="0" smtClean="0">
                <a:solidFill>
                  <a:srgbClr val="0070C0"/>
                </a:solidFill>
              </a:rPr>
              <a:t> Ali</a:t>
            </a:r>
            <a:endParaRPr lang="ar-IQ"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1266" name="Picture 2" descr="https://image3.slideserve.com/6454628/congestion1-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0242" name="Picture 2" descr="https://image3.slideserve.com/6454628/cyanosis-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9218" name="Picture 2" descr="https://image3.slideserve.com/6454628/thrombosis-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مستطيل 4"/>
          <p:cNvSpPr/>
          <p:nvPr/>
        </p:nvSpPr>
        <p:spPr>
          <a:xfrm>
            <a:off x="0" y="3214686"/>
            <a:ext cx="9144000" cy="3057516"/>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0"/>
            <a:r>
              <a:rPr lang="en-US" sz="3200" b="1" dirty="0" smtClean="0"/>
              <a:t>The predisposing factors are called Virchow’s triad </a:t>
            </a:r>
            <a:r>
              <a:rPr lang="en-US" sz="2800" dirty="0" smtClean="0"/>
              <a:t>:</a:t>
            </a:r>
          </a:p>
          <a:p>
            <a:pPr marL="342900" indent="-342900" algn="just" rtl="0">
              <a:buAutoNum type="arabicPeriod"/>
            </a:pPr>
            <a:r>
              <a:rPr lang="en-US" sz="2800" dirty="0" smtClean="0"/>
              <a:t>Endothelial injury.</a:t>
            </a:r>
          </a:p>
          <a:p>
            <a:pPr marL="342900" indent="-342900" algn="just" rtl="0">
              <a:buAutoNum type="arabicPeriod"/>
            </a:pPr>
            <a:r>
              <a:rPr lang="en-US" sz="2800" dirty="0" smtClean="0"/>
              <a:t>Stasis or turbulence of blood flow</a:t>
            </a:r>
          </a:p>
          <a:p>
            <a:pPr marL="342900" indent="-342900" algn="just" rtl="0">
              <a:buAutoNum type="arabicPeriod"/>
            </a:pPr>
            <a:r>
              <a:rPr lang="en-US" sz="2800" dirty="0" smtClean="0"/>
              <a:t>Blood hypercoagulability.</a:t>
            </a:r>
          </a:p>
          <a:p>
            <a:pPr marL="342900" indent="-342900" algn="ctr">
              <a:buAutoNum type="arabicPeriod"/>
            </a:pP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7170" name="Picture 2" descr="https://image3.slideserve.com/6454628/fate-of-the-thrombus-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Image of thrombus in the blood vessel from a female F344/N rat in a subchronic study"/>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6867" name="Picture 3" descr="C:\Users\Abu-mustafa\Desktop\congestion\figure-001-a80042_medium.jpg"/>
          <p:cNvPicPr>
            <a:picLocks noChangeAspect="1" noChangeArrowheads="1"/>
          </p:cNvPicPr>
          <p:nvPr/>
        </p:nvPicPr>
        <p:blipFill>
          <a:blip r:embed="rId2"/>
          <a:srcRect/>
          <a:stretch>
            <a:fillRect/>
          </a:stretch>
        </p:blipFill>
        <p:spPr bwMode="auto">
          <a:xfrm>
            <a:off x="0" y="0"/>
            <a:ext cx="5072066" cy="3786190"/>
          </a:xfrm>
          <a:prstGeom prst="rect">
            <a:avLst/>
          </a:prstGeom>
          <a:noFill/>
        </p:spPr>
      </p:pic>
      <p:sp>
        <p:nvSpPr>
          <p:cNvPr id="6" name="مستطيل 5"/>
          <p:cNvSpPr/>
          <p:nvPr/>
        </p:nvSpPr>
        <p:spPr>
          <a:xfrm>
            <a:off x="0" y="4357694"/>
            <a:ext cx="5500694" cy="1938992"/>
          </a:xfrm>
          <a:prstGeom prst="rect">
            <a:avLst/>
          </a:prstGeom>
        </p:spPr>
        <p:txBody>
          <a:bodyPr wrap="square">
            <a:spAutoFit/>
          </a:bodyPr>
          <a:lstStyle/>
          <a:p>
            <a:pPr algn="just" rtl="0"/>
            <a:r>
              <a:rPr lang="en-US" sz="2400" dirty="0" smtClean="0"/>
              <a:t>Lung, Artery - Thrombus in a female F344/N rat from a </a:t>
            </a:r>
            <a:r>
              <a:rPr lang="en-US" sz="2400" dirty="0" err="1" smtClean="0"/>
              <a:t>subchronic</a:t>
            </a:r>
            <a:r>
              <a:rPr lang="en-US" sz="2400" dirty="0" smtClean="0"/>
              <a:t> study. There is an aggregate of </a:t>
            </a:r>
            <a:r>
              <a:rPr lang="en-US" sz="2400" dirty="0" err="1" smtClean="0"/>
              <a:t>eosinophilic</a:t>
            </a:r>
            <a:r>
              <a:rPr lang="en-US" sz="2400" dirty="0" smtClean="0"/>
              <a:t>, </a:t>
            </a:r>
            <a:r>
              <a:rPr lang="en-US" sz="2400" dirty="0" err="1" smtClean="0"/>
              <a:t>fibrillary</a:t>
            </a:r>
            <a:r>
              <a:rPr lang="en-US" sz="2400" dirty="0" smtClean="0"/>
              <a:t> material within a pulmonary artery (arrow). </a:t>
            </a:r>
            <a:endParaRPr lang="ar-IQ" sz="2400" dirty="0"/>
          </a:p>
        </p:txBody>
      </p:sp>
      <p:sp>
        <p:nvSpPr>
          <p:cNvPr id="5" name="مستطيل 4"/>
          <p:cNvSpPr/>
          <p:nvPr/>
        </p:nvSpPr>
        <p:spPr>
          <a:xfrm>
            <a:off x="5072066" y="1071546"/>
            <a:ext cx="4071934"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chemeClr val="tx1"/>
                </a:solidFill>
              </a:rPr>
              <a:t>Organ/ lung</a:t>
            </a:r>
          </a:p>
          <a:p>
            <a:pPr algn="ctr"/>
            <a:r>
              <a:rPr lang="en-US" sz="2400" dirty="0" smtClean="0">
                <a:solidFill>
                  <a:schemeClr val="tx1"/>
                </a:solidFill>
              </a:rPr>
              <a:t>Diagnosis/ Thrombosis</a:t>
            </a:r>
            <a:endParaRPr lang="ar-IQ" sz="2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6146" name="Picture 2" descr="https://image3.slideserve.com/6454628/embolism-n.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https://image3.slideserve.com/6454628/pulmonary-embolism-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098" name="Picture 2" descr="https://image3.slideserve.com/6454628/types-of-embolism-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bu-mustafa\Desktop\congestion\800px-Embolization_kidney.jpg"/>
          <p:cNvPicPr>
            <a:picLocks noChangeAspect="1" noChangeArrowheads="1"/>
          </p:cNvPicPr>
          <p:nvPr/>
        </p:nvPicPr>
        <p:blipFill>
          <a:blip r:embed="rId2"/>
          <a:srcRect/>
          <a:stretch>
            <a:fillRect/>
          </a:stretch>
        </p:blipFill>
        <p:spPr bwMode="auto">
          <a:xfrm>
            <a:off x="0" y="0"/>
            <a:ext cx="4857752" cy="3714752"/>
          </a:xfrm>
          <a:prstGeom prst="rect">
            <a:avLst/>
          </a:prstGeom>
          <a:noFill/>
        </p:spPr>
      </p:pic>
      <p:sp>
        <p:nvSpPr>
          <p:cNvPr id="5" name="مستطيل 4"/>
          <p:cNvSpPr/>
          <p:nvPr/>
        </p:nvSpPr>
        <p:spPr>
          <a:xfrm>
            <a:off x="0" y="3811012"/>
            <a:ext cx="4929190" cy="3046988"/>
          </a:xfrm>
          <a:prstGeom prst="rect">
            <a:avLst/>
          </a:prstGeom>
        </p:spPr>
        <p:txBody>
          <a:bodyPr wrap="square">
            <a:spAutoFit/>
          </a:bodyPr>
          <a:lstStyle/>
          <a:p>
            <a:pPr algn="just" rtl="0"/>
            <a:r>
              <a:rPr lang="en-US" sz="2400" dirty="0" smtClean="0">
                <a:hlinkClick r:id="rId3" tooltip="w:Micrograph"/>
              </a:rPr>
              <a:t>Micrograph</a:t>
            </a:r>
            <a:r>
              <a:rPr lang="en-US" sz="2400" dirty="0" smtClean="0"/>
              <a:t> showing a large </a:t>
            </a:r>
            <a:r>
              <a:rPr lang="en-US" sz="2400" dirty="0" smtClean="0">
                <a:hlinkClick r:id="rId4" tooltip="w:artery"/>
              </a:rPr>
              <a:t>artery</a:t>
            </a:r>
            <a:r>
              <a:rPr lang="en-US" sz="2400" dirty="0" smtClean="0"/>
              <a:t> with </a:t>
            </a:r>
            <a:r>
              <a:rPr lang="en-US" sz="2400" b="1" dirty="0" smtClean="0">
                <a:hlinkClick r:id="rId5" tooltip="w:foreign body"/>
              </a:rPr>
              <a:t>foreign material</a:t>
            </a:r>
            <a:r>
              <a:rPr lang="en-US" sz="2400" dirty="0" smtClean="0"/>
              <a:t> - result of an </a:t>
            </a:r>
            <a:r>
              <a:rPr lang="en-US" sz="2400" dirty="0" err="1" smtClean="0">
                <a:hlinkClick r:id="rId6" tooltip="w:embolization"/>
              </a:rPr>
              <a:t>embolization</a:t>
            </a:r>
            <a:r>
              <a:rPr lang="en-US" sz="2400" dirty="0" smtClean="0"/>
              <a:t> procedure prior to a </a:t>
            </a:r>
            <a:r>
              <a:rPr lang="en-US" sz="2400" dirty="0" err="1" smtClean="0">
                <a:hlinkClick r:id="rId7" tooltip="w:nephrectomy"/>
              </a:rPr>
              <a:t>nephrectomy</a:t>
            </a:r>
            <a:r>
              <a:rPr lang="en-US" sz="2400" dirty="0" smtClean="0"/>
              <a:t> for </a:t>
            </a:r>
            <a:r>
              <a:rPr lang="en-US" sz="2400" dirty="0" smtClean="0">
                <a:hlinkClick r:id="rId8" tooltip="w:renal cell carcinoma"/>
              </a:rPr>
              <a:t>renal cell carcinoma</a:t>
            </a:r>
            <a:r>
              <a:rPr lang="en-US" sz="2400" dirty="0" smtClean="0"/>
              <a:t>. The renal cell carcinoma is not shown on the image. </a:t>
            </a:r>
            <a:r>
              <a:rPr lang="en-US" sz="2400" dirty="0" smtClean="0">
                <a:hlinkClick r:id="rId9" tooltip="w:kidney"/>
              </a:rPr>
              <a:t>Kidney</a:t>
            </a:r>
            <a:r>
              <a:rPr lang="en-US" sz="2400" dirty="0" smtClean="0"/>
              <a:t> - </a:t>
            </a:r>
            <a:r>
              <a:rPr lang="en-US" sz="2400" dirty="0" smtClean="0">
                <a:hlinkClick r:id="rId10" tooltip="w:renal cortex"/>
              </a:rPr>
              <a:t>cortex</a:t>
            </a:r>
            <a:r>
              <a:rPr lang="en-US" sz="2400" dirty="0" smtClean="0"/>
              <a:t>: multiple </a:t>
            </a:r>
            <a:r>
              <a:rPr lang="en-US" sz="2400" dirty="0" err="1" smtClean="0">
                <a:hlinkClick r:id="rId11" tooltip="w:glomerulus"/>
              </a:rPr>
              <a:t>glomeruli</a:t>
            </a:r>
            <a:r>
              <a:rPr lang="en-US" sz="2400" dirty="0" smtClean="0"/>
              <a:t> and </a:t>
            </a:r>
            <a:r>
              <a:rPr lang="en-US" sz="2400" dirty="0" smtClean="0">
                <a:hlinkClick r:id="rId12" tooltip="w:renal tubules"/>
              </a:rPr>
              <a:t>tubules</a:t>
            </a:r>
            <a:r>
              <a:rPr lang="en-US" sz="2400" dirty="0" smtClean="0"/>
              <a:t> are seen. </a:t>
            </a:r>
            <a:r>
              <a:rPr lang="en-US" sz="2400" dirty="0" smtClean="0">
                <a:hlinkClick r:id="rId13" tooltip="w:H&amp;E stain"/>
              </a:rPr>
              <a:t>H&amp;E stain</a:t>
            </a:r>
            <a:r>
              <a:rPr lang="en-US" sz="2400" dirty="0" smtClean="0"/>
              <a:t>. Low power</a:t>
            </a:r>
            <a:r>
              <a:rPr lang="en-US" dirty="0" smtClean="0"/>
              <a:t>.</a:t>
            </a:r>
            <a:endParaRPr lang="ar-IQ" dirty="0"/>
          </a:p>
        </p:txBody>
      </p:sp>
      <p:pic>
        <p:nvPicPr>
          <p:cNvPr id="4" name="Picture 3" descr="C:\Users\Abu-mustafa\Desktop\congestion\dvt.jpg"/>
          <p:cNvPicPr>
            <a:picLocks noChangeAspect="1" noChangeArrowheads="1"/>
          </p:cNvPicPr>
          <p:nvPr/>
        </p:nvPicPr>
        <p:blipFill>
          <a:blip r:embed="rId14"/>
          <a:srcRect/>
          <a:stretch>
            <a:fillRect/>
          </a:stretch>
        </p:blipFill>
        <p:spPr bwMode="auto">
          <a:xfrm>
            <a:off x="5000628" y="0"/>
            <a:ext cx="4143372" cy="4500570"/>
          </a:xfrm>
          <a:prstGeom prst="rect">
            <a:avLst/>
          </a:prstGeom>
          <a:noFill/>
        </p:spPr>
      </p:pic>
      <p:sp>
        <p:nvSpPr>
          <p:cNvPr id="6" name="مستطيل 5"/>
          <p:cNvSpPr/>
          <p:nvPr/>
        </p:nvSpPr>
        <p:spPr>
          <a:xfrm>
            <a:off x="4857752" y="4572008"/>
            <a:ext cx="4286248" cy="2308324"/>
          </a:xfrm>
          <a:prstGeom prst="rect">
            <a:avLst/>
          </a:prstGeom>
        </p:spPr>
        <p:txBody>
          <a:bodyPr wrap="square">
            <a:spAutoFit/>
          </a:bodyPr>
          <a:lstStyle/>
          <a:p>
            <a:pPr algn="just" rtl="0"/>
            <a:r>
              <a:rPr lang="en-US" sz="2400" dirty="0" smtClean="0"/>
              <a:t>Deep vein thrombosis and pulmonary embolism, collectively referred to as venous </a:t>
            </a:r>
            <a:r>
              <a:rPr lang="en-US" sz="2400" dirty="0" err="1" smtClean="0"/>
              <a:t>thromboembolism</a:t>
            </a:r>
            <a:r>
              <a:rPr lang="en-US" sz="2400" dirty="0" smtClean="0"/>
              <a:t>, constitute a major global burden of disease.</a:t>
            </a:r>
          </a:p>
          <a:p>
            <a:pPr algn="just" rtl="0"/>
            <a:r>
              <a:rPr lang="en-US" sz="2400" dirty="0" smtClean="0"/>
              <a:t> </a:t>
            </a:r>
            <a:endParaRPr lang="ar-IQ"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3074" name="Picture 2" descr="https://image3.slideserve.com/6454628/hemorrhage-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isturbances of Circulation&#10;• Circulation is the&#10;mechanism of&#10;distribution and return&#10;of blood to and from&#10;tissues in a m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9460" name="AutoShape 4" descr="Disturbances of Circulation&#10;• Circulation is the&#10;mechanism of&#10;distribution and return&#10;of blood to and from&#10;tissues in a m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9461"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050" name="Picture 2" descr="https://image3.slideserve.com/6454628/hemorrhage1-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4929198"/>
            <a:ext cx="5429256" cy="1569660"/>
          </a:xfrm>
          <a:prstGeom prst="rect">
            <a:avLst/>
          </a:prstGeom>
        </p:spPr>
        <p:txBody>
          <a:bodyPr wrap="square">
            <a:spAutoFit/>
          </a:bodyPr>
          <a:lstStyle/>
          <a:p>
            <a:pPr algn="just" rtl="0"/>
            <a:r>
              <a:rPr lang="en-US" sz="2400" b="1" dirty="0" smtClean="0"/>
              <a:t>Hemorrhagic </a:t>
            </a:r>
            <a:r>
              <a:rPr lang="en-US" sz="2400" b="1" dirty="0" err="1" smtClean="0"/>
              <a:t>lymphadenitits</a:t>
            </a:r>
            <a:r>
              <a:rPr lang="en-US" sz="2400" b="1" dirty="0" smtClean="0"/>
              <a:t>, lymph node inflammation and hemorrhage, light micrograph, photo under microscope</a:t>
            </a:r>
            <a:endParaRPr lang="en-US" sz="2400" b="1" dirty="0"/>
          </a:p>
        </p:txBody>
      </p:sp>
      <p:pic>
        <p:nvPicPr>
          <p:cNvPr id="33794" name="Picture 2" descr="C:\Users\Abu-mustafa\Desktop\congestion\104438227-hemorrhagic-lymphadenitits-lymph-node-inflammation-and-hemorrhage-light-micrograph-photo-under-micro.jpg"/>
          <p:cNvPicPr>
            <a:picLocks noChangeAspect="1" noChangeArrowheads="1"/>
          </p:cNvPicPr>
          <p:nvPr/>
        </p:nvPicPr>
        <p:blipFill>
          <a:blip r:embed="rId2"/>
          <a:srcRect/>
          <a:stretch>
            <a:fillRect/>
          </a:stretch>
        </p:blipFill>
        <p:spPr bwMode="auto">
          <a:xfrm>
            <a:off x="0" y="0"/>
            <a:ext cx="6000760" cy="4572008"/>
          </a:xfrm>
          <a:prstGeom prst="rect">
            <a:avLst/>
          </a:prstGeom>
          <a:noFill/>
        </p:spPr>
      </p:pic>
      <p:sp>
        <p:nvSpPr>
          <p:cNvPr id="5" name="مستطيل 4"/>
          <p:cNvSpPr/>
          <p:nvPr/>
        </p:nvSpPr>
        <p:spPr>
          <a:xfrm>
            <a:off x="5429256" y="4857760"/>
            <a:ext cx="371474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Organ/ lymph node</a:t>
            </a:r>
          </a:p>
          <a:p>
            <a:pPr algn="ctr"/>
            <a:r>
              <a:rPr lang="en-US" sz="2400" b="1" dirty="0" smtClean="0">
                <a:solidFill>
                  <a:schemeClr val="tx1"/>
                </a:solidFill>
              </a:rPr>
              <a:t>Diagnosis/ </a:t>
            </a:r>
            <a:r>
              <a:rPr lang="en-US" sz="2400" b="1" dirty="0" smtClean="0">
                <a:solidFill>
                  <a:schemeClr val="tx1"/>
                </a:solidFill>
              </a:rPr>
              <a:t>Hemorrhagic </a:t>
            </a:r>
            <a:r>
              <a:rPr lang="en-US" sz="2400" b="1" dirty="0" smtClean="0">
                <a:solidFill>
                  <a:schemeClr val="tx1"/>
                </a:solidFill>
              </a:rPr>
              <a:t>lymphadenitis</a:t>
            </a:r>
            <a:endParaRPr lang="ar-IQ"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025" name="Picture 1"/>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337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35842"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just" rtl="0"/>
            <a:r>
              <a:rPr lang="en-US" b="1" dirty="0" smtClean="0"/>
              <a:t>Infarction</a:t>
            </a:r>
            <a:r>
              <a:rPr lang="en-US" dirty="0" smtClean="0"/>
              <a:t> is tissue death (</a:t>
            </a:r>
            <a:r>
              <a:rPr lang="en-US" dirty="0" smtClean="0">
                <a:hlinkClick r:id="rId2" tooltip="Necrosis"/>
              </a:rPr>
              <a:t>necrosis</a:t>
            </a:r>
            <a:r>
              <a:rPr lang="en-US" dirty="0" smtClean="0"/>
              <a:t>) due to </a:t>
            </a:r>
            <a:r>
              <a:rPr lang="en-US" dirty="0" smtClean="0">
                <a:hlinkClick r:id="rId3" tooltip="Ischemia"/>
              </a:rPr>
              <a:t>inadequate blood supply</a:t>
            </a:r>
            <a:r>
              <a:rPr lang="en-US" dirty="0" smtClean="0"/>
              <a:t> to the affected area. It may be caused by </a:t>
            </a:r>
            <a:r>
              <a:rPr lang="en-US" dirty="0" smtClean="0">
                <a:hlinkClick r:id="rId4" tooltip="Thrombosis"/>
              </a:rPr>
              <a:t>artery blockages</a:t>
            </a:r>
            <a:r>
              <a:rPr lang="en-US" dirty="0" smtClean="0"/>
              <a:t>, rupture, mechanical compression, or </a:t>
            </a:r>
            <a:r>
              <a:rPr lang="en-US" dirty="0" smtClean="0">
                <a:hlinkClick r:id="rId5" tooltip="Vasoconstriction"/>
              </a:rPr>
              <a:t>vasoconstriction</a:t>
            </a:r>
            <a:r>
              <a:rPr lang="en-US" dirty="0" smtClean="0"/>
              <a:t>.</a:t>
            </a:r>
            <a:r>
              <a:rPr lang="en-US" baseline="30000" dirty="0" smtClean="0"/>
              <a:t> </a:t>
            </a:r>
            <a:r>
              <a:rPr lang="en-US" dirty="0" smtClean="0"/>
              <a:t>The </a:t>
            </a:r>
            <a:r>
              <a:rPr lang="en-US" dirty="0" smtClean="0"/>
              <a:t>resulting </a:t>
            </a:r>
            <a:r>
              <a:rPr lang="en-US" dirty="0" smtClean="0">
                <a:hlinkClick r:id="rId6" tooltip="Lesion"/>
              </a:rPr>
              <a:t>lesion</a:t>
            </a:r>
            <a:r>
              <a:rPr lang="en-US" dirty="0" smtClean="0"/>
              <a:t> is referred to as an infarct.</a:t>
            </a:r>
          </a:p>
          <a:p>
            <a:pPr algn="just" rtl="0"/>
            <a:endParaRPr lang="en-US" dirty="0" smtClean="0"/>
          </a:p>
          <a:p>
            <a:pPr algn="just" rtl="0"/>
            <a:endParaRPr lang="en-US" dirty="0" smtClean="0">
              <a:hlinkClick r:id="rId7" tooltip="Micrograph"/>
            </a:endParaRPr>
          </a:p>
          <a:p>
            <a:pPr algn="just" rtl="0"/>
            <a:endParaRPr lang="en-US" dirty="0" smtClean="0">
              <a:hlinkClick r:id="rId7" tooltip="Micrograph"/>
            </a:endParaRPr>
          </a:p>
          <a:p>
            <a:pPr algn="just" rtl="0"/>
            <a:endParaRPr lang="en-US" dirty="0" smtClean="0">
              <a:hlinkClick r:id="rId7" tooltip="Micrograph"/>
            </a:endParaRPr>
          </a:p>
          <a:p>
            <a:pPr algn="just" rtl="0"/>
            <a:endParaRPr lang="en-US" dirty="0" smtClean="0">
              <a:hlinkClick r:id="rId7" tooltip="Micrograph"/>
            </a:endParaRPr>
          </a:p>
          <a:p>
            <a:pPr algn="just" rtl="0"/>
            <a:r>
              <a:rPr lang="en-US" dirty="0" smtClean="0">
                <a:hlinkClick r:id="rId7" tooltip="Micrograph"/>
              </a:rPr>
              <a:t>Micrograph</a:t>
            </a:r>
            <a:r>
              <a:rPr lang="en-US" dirty="0" smtClean="0"/>
              <a:t> of a pulmonary infarct (right of image) beside relatively normal lung (left of image). </a:t>
            </a:r>
            <a:r>
              <a:rPr lang="en-US" dirty="0" smtClean="0">
                <a:hlinkClick r:id="rId8" tooltip="H&amp;E stain"/>
              </a:rPr>
              <a:t>H&amp;E </a:t>
            </a:r>
            <a:r>
              <a:rPr lang="en-US" dirty="0" err="1" smtClean="0">
                <a:hlinkClick r:id="rId8" tooltip="H&amp;E stain"/>
              </a:rPr>
              <a:t>stain</a:t>
            </a:r>
            <a:r>
              <a:rPr lang="en-US" dirty="0" err="1" smtClean="0"/>
              <a:t>.</a:t>
            </a:r>
            <a:r>
              <a:rPr lang="en-US" dirty="0" err="1" smtClean="0">
                <a:hlinkClick r:id="rId9" tooltip="Medical specialty"/>
              </a:rPr>
              <a:t>Specialty</a:t>
            </a:r>
            <a:endParaRPr lang="en-US" dirty="0" smtClean="0"/>
          </a:p>
          <a:p>
            <a:pPr algn="just" rtl="0"/>
            <a:endParaRPr lang="ar-IQ" dirty="0"/>
          </a:p>
        </p:txBody>
      </p:sp>
      <p:pic>
        <p:nvPicPr>
          <p:cNvPr id="35842" name="Picture 2" descr="C:\Users\Abu-mustafa\Desktop\congestion\800px-Pulmonary_infarct_intermed_mag.jpg"/>
          <p:cNvPicPr>
            <a:picLocks noChangeAspect="1" noChangeArrowheads="1"/>
          </p:cNvPicPr>
          <p:nvPr/>
        </p:nvPicPr>
        <p:blipFill>
          <a:blip r:embed="rId10"/>
          <a:srcRect/>
          <a:stretch>
            <a:fillRect/>
          </a:stretch>
        </p:blipFill>
        <p:spPr bwMode="auto">
          <a:xfrm>
            <a:off x="0" y="2357430"/>
            <a:ext cx="6072198" cy="25717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4338" name="Picture 2" descr="https://image3.slideserve.com/6454628/hyperemi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1"/>
          <p:cNvPicPr>
            <a:picLocks noChangeAspect="1" noChangeArrowheads="1"/>
          </p:cNvPicPr>
          <p:nvPr/>
        </p:nvPicPr>
        <p:blipFill>
          <a:blip r:embed="rId3"/>
          <a:srcRect t="25000" b="31250"/>
          <a:stretch>
            <a:fillRect/>
          </a:stretch>
        </p:blipFill>
        <p:spPr bwMode="auto">
          <a:xfrm>
            <a:off x="0" y="3357562"/>
            <a:ext cx="9144000" cy="30003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4337" name="Picture 1"/>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2289"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6145" name="Picture 1"/>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3313" name="Picture 1"/>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2290" name="Picture 2" descr="https://image3.slideserve.com/6454628/congestion-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Histology of human tissue, show chronic congestion of lung as seen under the microscope, 10x zoom Histology of human tissue, show chronic congestion of lung as seen under the microscope Lung Cancer Stock Phot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8436" name="AutoShape 4" descr="Histology of human tissue, show chronic congestion of lung as seen under the microscope, 10x zoom Histology of human tissue, show chronic congestion of lung as seen under the microscope Lung Cancer Stock Phot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8437" name="Picture 5" descr="C:\Users\Abu-mustafa\Desktop\congestion\istockphoto-833366546-1024x1024.jpg"/>
          <p:cNvPicPr>
            <a:picLocks noChangeAspect="1" noChangeArrowheads="1"/>
          </p:cNvPicPr>
          <p:nvPr/>
        </p:nvPicPr>
        <p:blipFill>
          <a:blip r:embed="rId2"/>
          <a:srcRect/>
          <a:stretch>
            <a:fillRect/>
          </a:stretch>
        </p:blipFill>
        <p:spPr bwMode="auto">
          <a:xfrm>
            <a:off x="0" y="0"/>
            <a:ext cx="5572132" cy="4357694"/>
          </a:xfrm>
          <a:prstGeom prst="rect">
            <a:avLst/>
          </a:prstGeom>
          <a:noFill/>
        </p:spPr>
      </p:pic>
      <p:sp>
        <p:nvSpPr>
          <p:cNvPr id="7" name="مستطيل 6"/>
          <p:cNvSpPr/>
          <p:nvPr/>
        </p:nvSpPr>
        <p:spPr>
          <a:xfrm>
            <a:off x="0" y="4357694"/>
            <a:ext cx="5072066" cy="1384995"/>
          </a:xfrm>
          <a:prstGeom prst="rect">
            <a:avLst/>
          </a:prstGeom>
        </p:spPr>
        <p:txBody>
          <a:bodyPr wrap="square">
            <a:spAutoFit/>
          </a:bodyPr>
          <a:lstStyle/>
          <a:p>
            <a:pPr algn="just" rtl="0"/>
            <a:r>
              <a:rPr lang="en-US" sz="2800" dirty="0" smtClean="0"/>
              <a:t>Histology of human tissue, show chronic congestion of lung as seen under the microscope</a:t>
            </a:r>
            <a:endParaRPr lang="ar-IQ" sz="2800" dirty="0"/>
          </a:p>
        </p:txBody>
      </p:sp>
      <p:sp>
        <p:nvSpPr>
          <p:cNvPr id="6" name="مستطيل 5"/>
          <p:cNvSpPr/>
          <p:nvPr/>
        </p:nvSpPr>
        <p:spPr>
          <a:xfrm>
            <a:off x="5000628" y="5286364"/>
            <a:ext cx="4143372"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r>
              <a:rPr lang="en-US" sz="2400" b="1" dirty="0" smtClean="0">
                <a:solidFill>
                  <a:schemeClr val="tx1"/>
                </a:solidFill>
              </a:rPr>
              <a:t>Organ/ lung</a:t>
            </a:r>
          </a:p>
          <a:p>
            <a:pPr algn="just" rtl="0"/>
            <a:r>
              <a:rPr lang="en-US" sz="2400" b="1" dirty="0" smtClean="0">
                <a:solidFill>
                  <a:schemeClr val="tx1"/>
                </a:solidFill>
              </a:rPr>
              <a:t>Diagnosis/ chronic congestion</a:t>
            </a:r>
            <a:endParaRPr lang="ar-IQ" sz="2400" b="1" dirty="0">
              <a:solidFill>
                <a:schemeClr val="tx1"/>
              </a:solidFill>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242</Words>
  <PresentationFormat>عرض على الشاشة (3:4)‏</PresentationFormat>
  <Paragraphs>24</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Circulatory Disturbances By Dr. Thaer Ali</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Abu-mustafa</dc:creator>
  <cp:lastModifiedBy>Abu-mustafa</cp:lastModifiedBy>
  <cp:revision>30</cp:revision>
  <dcterms:created xsi:type="dcterms:W3CDTF">2021-11-13T14:05:11Z</dcterms:created>
  <dcterms:modified xsi:type="dcterms:W3CDTF">2023-10-28T15:22:10Z</dcterms:modified>
</cp:coreProperties>
</file>